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836" r:id="rId2"/>
    <p:sldId id="838" r:id="rId3"/>
    <p:sldId id="752" r:id="rId4"/>
    <p:sldId id="833" r:id="rId5"/>
    <p:sldId id="840" r:id="rId6"/>
    <p:sldId id="839" r:id="rId7"/>
    <p:sldId id="841" r:id="rId8"/>
    <p:sldId id="791" r:id="rId9"/>
    <p:sldId id="256" r:id="rId10"/>
    <p:sldId id="686" r:id="rId11"/>
    <p:sldId id="700" r:id="rId12"/>
    <p:sldId id="804" r:id="rId13"/>
    <p:sldId id="805" r:id="rId14"/>
    <p:sldId id="808" r:id="rId15"/>
    <p:sldId id="807" r:id="rId16"/>
    <p:sldId id="806" r:id="rId17"/>
    <p:sldId id="809" r:id="rId18"/>
    <p:sldId id="810" r:id="rId19"/>
    <p:sldId id="811" r:id="rId20"/>
    <p:sldId id="771" r:id="rId21"/>
    <p:sldId id="812" r:id="rId22"/>
    <p:sldId id="813" r:id="rId23"/>
    <p:sldId id="814" r:id="rId24"/>
    <p:sldId id="815" r:id="rId25"/>
    <p:sldId id="816" r:id="rId26"/>
    <p:sldId id="819" r:id="rId27"/>
    <p:sldId id="817" r:id="rId28"/>
    <p:sldId id="818" r:id="rId29"/>
    <p:sldId id="820" r:id="rId30"/>
    <p:sldId id="821" r:id="rId31"/>
    <p:sldId id="822" r:id="rId32"/>
    <p:sldId id="823" r:id="rId33"/>
    <p:sldId id="824" r:id="rId34"/>
    <p:sldId id="829" r:id="rId35"/>
    <p:sldId id="825" r:id="rId36"/>
    <p:sldId id="835" r:id="rId37"/>
    <p:sldId id="837" r:id="rId38"/>
    <p:sldId id="828" r:id="rId39"/>
    <p:sldId id="754" r:id="rId40"/>
    <p:sldId id="71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31" autoAdjust="0"/>
    <p:restoredTop sz="79645" autoAdjust="0"/>
  </p:normalViewPr>
  <p:slideViewPr>
    <p:cSldViewPr snapToGrid="0">
      <p:cViewPr varScale="1">
        <p:scale>
          <a:sx n="70" d="100"/>
          <a:sy n="70" d="100"/>
        </p:scale>
        <p:origin x="69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293069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NUMBER OF CLUSTERS</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156097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419537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OUTLIERS?</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252343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36</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39</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br>
              <a:rPr lang="en-US" dirty="0"/>
            </a:br>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model-based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234558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283364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802829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10/9/2024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10/9/2024</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10/9/2024</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10/9/2024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vimeo.com/129246923"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a:t>
            </a:r>
            <a:r>
              <a:rPr lang="en-US" dirty="0" err="1"/>
              <a:t>Pangeo’s</a:t>
            </a:r>
            <a:r>
              <a:rPr lang="en-US" dirty="0"/>
              <a:t> (</a:t>
            </a:r>
            <a:r>
              <a:rPr lang="en-US" dirty="0">
                <a:hlinkClick r:id="rId3"/>
              </a:rPr>
              <a:t>http://mldata.pangeo.io/index.html</a:t>
            </a:r>
            <a:r>
              <a:rPr lang="en-US" dirty="0"/>
              <a:t>), Kaggle’s, class syllabus’, or previous years’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pic>
        <p:nvPicPr>
          <p:cNvPr id="6" name="Picture 5">
            <a:extLst>
              <a:ext uri="{FF2B5EF4-FFF2-40B4-BE49-F238E27FC236}">
                <a16:creationId xmlns:a16="http://schemas.microsoft.com/office/drawing/2014/main" id="{ACA7E070-E9A0-7152-8622-248E8BE9AA27}"/>
              </a:ext>
            </a:extLst>
          </p:cNvPr>
          <p:cNvPicPr>
            <a:picLocks noChangeAspect="1"/>
          </p:cNvPicPr>
          <p:nvPr/>
        </p:nvPicPr>
        <p:blipFill>
          <a:blip r:embed="rId4"/>
          <a:stretch>
            <a:fillRect/>
          </a:stretch>
        </p:blipFill>
        <p:spPr>
          <a:xfrm>
            <a:off x="4030340" y="2735244"/>
            <a:ext cx="4131320" cy="785849"/>
          </a:xfrm>
          <a:prstGeom prst="rect">
            <a:avLst/>
          </a:prstGeom>
        </p:spPr>
      </p:pic>
    </p:spTree>
    <p:extLst>
      <p:ext uri="{BB962C8B-B14F-4D97-AF65-F5344CB8AC3E}">
        <p14:creationId xmlns:p14="http://schemas.microsoft.com/office/powerpoint/2010/main" val="393079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75-90: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11</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13</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normAutofit fontScale="90000"/>
          </a:bodyPr>
          <a:lstStyle/>
          <a:p>
            <a:r>
              <a:rPr lang="en-US" dirty="0"/>
              <a:t>Interlude: 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3"/>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18</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8133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0" y="1027050"/>
            <a:ext cx="12192000" cy="1018800"/>
          </a:xfrm>
        </p:spPr>
        <p:txBody>
          <a:bodyPr>
            <a:normAutofit/>
          </a:bodyPr>
          <a:lstStyle/>
          <a:p>
            <a:r>
              <a:rPr lang="en-US" dirty="0"/>
              <a:t>Welcome back! Min 15-30: Quiz</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2</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6301902"/>
            <a:ext cx="12191998" cy="369332"/>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will continue on Friday – email me if you would like to book a 1-1 meeting with me next Friday (Oct 18)</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4107805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90-105: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23</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27</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28</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4"/>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5"/>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30-60: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32</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33</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3"/>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2847034"/>
            <a:ext cx="4456253" cy="2199188"/>
          </a:xfrm>
        </p:spPr>
        <p:txBody>
          <a:bodyPr>
            <a:normAutofit/>
          </a:bodyPr>
          <a:lstStyle/>
          <a:p>
            <a:r>
              <a:rPr lang="en-US" dirty="0"/>
              <a:t>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5" name="Picture 4">
            <a:extLst>
              <a:ext uri="{FF2B5EF4-FFF2-40B4-BE49-F238E27FC236}">
                <a16:creationId xmlns:a16="http://schemas.microsoft.com/office/drawing/2014/main" id="{3733FA67-73C7-45C0-977F-7B161CB5DB91}"/>
              </a:ext>
            </a:extLst>
          </p:cNvPr>
          <p:cNvPicPr>
            <a:picLocks noChangeAspect="1"/>
          </p:cNvPicPr>
          <p:nvPr/>
        </p:nvPicPr>
        <p:blipFill>
          <a:blip r:embed="rId2"/>
          <a:stretch>
            <a:fillRect/>
          </a:stretch>
        </p:blipFill>
        <p:spPr>
          <a:xfrm>
            <a:off x="4456253" y="1035257"/>
            <a:ext cx="7735747" cy="5822743"/>
          </a:xfrm>
          <a:prstGeom prst="rect">
            <a:avLst/>
          </a:prstGeom>
        </p:spPr>
      </p:pic>
    </p:spTree>
    <p:extLst>
      <p:ext uri="{BB962C8B-B14F-4D97-AF65-F5344CB8AC3E}">
        <p14:creationId xmlns:p14="http://schemas.microsoft.com/office/powerpoint/2010/main" val="215802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1111288"/>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spTree>
    <p:extLst>
      <p:ext uri="{BB962C8B-B14F-4D97-AF65-F5344CB8AC3E}">
        <p14:creationId xmlns:p14="http://schemas.microsoft.com/office/powerpoint/2010/main" val="963994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63022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E87C-B97E-1A22-87CE-BE8A1A1E0E2D}"/>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A404C1AE-9E12-CFE9-6AA6-8E81B818A8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38CC0-C74D-E326-9337-01704DCC582C}"/>
              </a:ext>
            </a:extLst>
          </p:cNvPr>
          <p:cNvSpPr>
            <a:spLocks noGrp="1"/>
          </p:cNvSpPr>
          <p:nvPr>
            <p:ph type="sldNum" sz="quarter" idx="12"/>
          </p:nvPr>
        </p:nvSpPr>
        <p:spPr/>
        <p:txBody>
          <a:bodyPr/>
          <a:lstStyle/>
          <a:p>
            <a:fld id="{A5686A01-FA10-4E06-92C7-92734750F4C6}" type="slidenum">
              <a:rPr lang="en-US" smtClean="0"/>
              <a:t>37</a:t>
            </a:fld>
            <a:endParaRPr lang="en-US"/>
          </a:p>
        </p:txBody>
      </p:sp>
    </p:spTree>
    <p:extLst>
      <p:ext uri="{BB962C8B-B14F-4D97-AF65-F5344CB8AC3E}">
        <p14:creationId xmlns:p14="http://schemas.microsoft.com/office/powerpoint/2010/main" val="831926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39</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1057110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FD2AD-0A01-4249-3079-4B8A7D366E13}"/>
              </a:ext>
            </a:extLst>
          </p:cNvPr>
          <p:cNvSpPr>
            <a:spLocks noGrp="1"/>
          </p:cNvSpPr>
          <p:nvPr>
            <p:ph type="sldNum" sz="quarter" idx="12"/>
          </p:nvPr>
        </p:nvSpPr>
        <p:spPr/>
        <p:txBody>
          <a:bodyPr/>
          <a:lstStyle/>
          <a:p>
            <a:fld id="{A5686A01-FA10-4E06-92C7-92734750F4C6}" type="slidenum">
              <a:rPr lang="en-US" smtClean="0"/>
              <a:pPr/>
              <a:t>5</a:t>
            </a:fld>
            <a:endParaRPr lang="en-US" dirty="0"/>
          </a:p>
        </p:txBody>
      </p:sp>
      <p:pic>
        <p:nvPicPr>
          <p:cNvPr id="4" name="Picture 3">
            <a:extLst>
              <a:ext uri="{FF2B5EF4-FFF2-40B4-BE49-F238E27FC236}">
                <a16:creationId xmlns:a16="http://schemas.microsoft.com/office/drawing/2014/main" id="{3DB97E7C-D2FC-B798-91CD-581B85D29A0D}"/>
              </a:ext>
            </a:extLst>
          </p:cNvPr>
          <p:cNvPicPr>
            <a:picLocks noChangeAspect="1"/>
          </p:cNvPicPr>
          <p:nvPr/>
        </p:nvPicPr>
        <p:blipFill>
          <a:blip r:embed="rId2"/>
          <a:stretch>
            <a:fillRect/>
          </a:stretch>
        </p:blipFill>
        <p:spPr>
          <a:xfrm>
            <a:off x="0" y="1834012"/>
            <a:ext cx="12192000" cy="4131538"/>
          </a:xfrm>
          <a:prstGeom prst="rect">
            <a:avLst/>
          </a:prstGeom>
        </p:spPr>
      </p:pic>
    </p:spTree>
    <p:extLst>
      <p:ext uri="{BB962C8B-B14F-4D97-AF65-F5344CB8AC3E}">
        <p14:creationId xmlns:p14="http://schemas.microsoft.com/office/powerpoint/2010/main" val="723314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9E220-76B2-73F5-4CED-676C7A1C8796}"/>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4" name="Picture 3">
            <a:extLst>
              <a:ext uri="{FF2B5EF4-FFF2-40B4-BE49-F238E27FC236}">
                <a16:creationId xmlns:a16="http://schemas.microsoft.com/office/drawing/2014/main" id="{66A8CA6A-C563-744A-3151-C3FF0F39C1EA}"/>
              </a:ext>
            </a:extLst>
          </p:cNvPr>
          <p:cNvPicPr>
            <a:picLocks noChangeAspect="1"/>
          </p:cNvPicPr>
          <p:nvPr/>
        </p:nvPicPr>
        <p:blipFill>
          <a:blip r:embed="rId2"/>
          <a:stretch>
            <a:fillRect/>
          </a:stretch>
        </p:blipFill>
        <p:spPr>
          <a:xfrm>
            <a:off x="0" y="1732451"/>
            <a:ext cx="12192000" cy="4338918"/>
          </a:xfrm>
          <a:prstGeom prst="rect">
            <a:avLst/>
          </a:prstGeom>
        </p:spPr>
      </p:pic>
    </p:spTree>
    <p:extLst>
      <p:ext uri="{BB962C8B-B14F-4D97-AF65-F5344CB8AC3E}">
        <p14:creationId xmlns:p14="http://schemas.microsoft.com/office/powerpoint/2010/main" val="3636110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7EAFC-45C9-24A3-A836-0D6FBEE099AE}"/>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B9A9CA1F-1520-9C85-0370-044B0C73947A}"/>
              </a:ext>
            </a:extLst>
          </p:cNvPr>
          <p:cNvPicPr>
            <a:picLocks noChangeAspect="1"/>
          </p:cNvPicPr>
          <p:nvPr/>
        </p:nvPicPr>
        <p:blipFill>
          <a:blip r:embed="rId2"/>
          <a:stretch>
            <a:fillRect/>
          </a:stretch>
        </p:blipFill>
        <p:spPr>
          <a:xfrm>
            <a:off x="0" y="1226706"/>
            <a:ext cx="12192000" cy="5434149"/>
          </a:xfrm>
          <a:prstGeom prst="rect">
            <a:avLst/>
          </a:prstGeom>
        </p:spPr>
      </p:pic>
    </p:spTree>
    <p:extLst>
      <p:ext uri="{BB962C8B-B14F-4D97-AF65-F5344CB8AC3E}">
        <p14:creationId xmlns:p14="http://schemas.microsoft.com/office/powerpoint/2010/main" val="915910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9</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hlinkClick r:id="rId5"/>
              </a:rPr>
              <a:t>https://vimeo.com/129246923</a:t>
            </a:r>
            <a:r>
              <a:rPr lang="en-US" i="1" kern="0" dirty="0"/>
              <a:t>, McClean et al. (2011)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8048847" y="2580554"/>
            <a:ext cx="4143153" cy="2400657"/>
          </a:xfrm>
          <a:prstGeom prst="rect">
            <a:avLst/>
          </a:prstGeom>
          <a:noFill/>
        </p:spPr>
        <p:txBody>
          <a:bodyPr wrap="square" rtlCol="0">
            <a:spAutoFit/>
          </a:bodyPr>
          <a:lstStyle/>
          <a:p>
            <a:pPr algn="ctr"/>
            <a:r>
              <a:rPr lang="en-US" sz="3000" dirty="0"/>
              <a:t>How would you use </a:t>
            </a:r>
            <a:br>
              <a:rPr lang="en-US" sz="3000" dirty="0"/>
            </a:br>
            <a:r>
              <a:rPr lang="en-US" sz="3000" dirty="0"/>
              <a:t>high-dimensional environmental data </a:t>
            </a:r>
            <a:br>
              <a:rPr lang="en-US" sz="3000" dirty="0"/>
            </a:br>
            <a:r>
              <a:rPr lang="en-US" sz="3000" dirty="0"/>
              <a:t>to train machine learning algorithms? </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1697</Words>
  <Application>Microsoft Office PowerPoint</Application>
  <PresentationFormat>Widescreen</PresentationFormat>
  <Paragraphs>229</Paragraphs>
  <Slides>40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adobe-clean</vt:lpstr>
      <vt:lpstr>Arial</vt:lpstr>
      <vt:lpstr>Calibri</vt:lpstr>
      <vt:lpstr>CMU Sans Serif</vt:lpstr>
      <vt:lpstr>Helvetica Neue</vt:lpstr>
      <vt:lpstr>Roboto</vt:lpstr>
      <vt:lpstr>Times New Roman</vt:lpstr>
      <vt:lpstr>Wingdings</vt:lpstr>
      <vt:lpstr>Office Theme</vt:lpstr>
      <vt:lpstr> Start thinking about your final project and book a one-on-one meeting</vt:lpstr>
      <vt:lpstr>Welcome back! Min 15-30: Quiz</vt:lpstr>
      <vt:lpstr>Min 30-60: Susceptibility mapping of Environmental Hazards using ML</vt:lpstr>
      <vt:lpstr>According to past data, which  locations of the Liguria region are  most susceptible to wildfires?</vt:lpstr>
      <vt:lpstr>PowerPoint Presentation</vt:lpstr>
      <vt:lpstr>PowerPoint Presentation</vt:lpstr>
      <vt:lpstr>PowerPoint Presentation</vt:lpstr>
      <vt:lpstr>Min 60-75: Break</vt:lpstr>
      <vt:lpstr>PowerPoint Presentation</vt:lpstr>
      <vt:lpstr>Min 75-90: Unsupervised Learning for Dimensionality Reduction</vt:lpstr>
      <vt:lpstr>PowerPoint Presentation</vt:lpstr>
      <vt:lpstr>When do we need to reduce dimensionality?</vt:lpstr>
      <vt:lpstr>Start with simple statistics!</vt:lpstr>
      <vt:lpstr>Interlude: What if the data don’t even fit into memory?</vt:lpstr>
      <vt:lpstr>Principal Component Analysis: Decomposing variables to maximize explained variance</vt:lpstr>
      <vt:lpstr>How to choose the number of components?</vt:lpstr>
      <vt:lpstr>How to proceed step-by-step?</vt:lpstr>
      <vt:lpstr>Other Approaches for Dimensionality Reduction</vt:lpstr>
      <vt:lpstr>Other Approaches for Dimensionality Reduction</vt:lpstr>
      <vt:lpstr>Min 90-105: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PowerPoint Presentation</vt:lpstr>
      <vt:lpstr>PowerPoint Presentation</vt:lpstr>
      <vt:lpstr>Other Algorithms for Anomaly Detection</vt:lpstr>
      <vt:lpstr>How to objectively choose number of clusters?</vt:lpstr>
      <vt:lpstr>Min 105-120:  Review Moodle Quiz</vt:lpstr>
      <vt:lpstr>Legacy Slides</vt:lpstr>
      <vt:lpstr>Fighting the curse of dimensionality</vt:lpstr>
      <vt:lpstr>Question 3.3</vt:lpstr>
      <vt:lpstr>Min 105-120:  Review Moodle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295</cp:revision>
  <dcterms:created xsi:type="dcterms:W3CDTF">2022-02-23T18:29:24Z</dcterms:created>
  <dcterms:modified xsi:type="dcterms:W3CDTF">2024-10-09T10:50:09Z</dcterms:modified>
</cp:coreProperties>
</file>